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9" r:id="rId2"/>
    <p:sldId id="321" r:id="rId3"/>
    <p:sldId id="325" r:id="rId4"/>
    <p:sldId id="324" r:id="rId5"/>
    <p:sldId id="348" r:id="rId6"/>
    <p:sldId id="326" r:id="rId7"/>
    <p:sldId id="327" r:id="rId8"/>
    <p:sldId id="328" r:id="rId9"/>
    <p:sldId id="341" r:id="rId10"/>
    <p:sldId id="330" r:id="rId11"/>
    <p:sldId id="349" r:id="rId12"/>
    <p:sldId id="334" r:id="rId13"/>
    <p:sldId id="336" r:id="rId14"/>
    <p:sldId id="344" r:id="rId15"/>
    <p:sldId id="333" r:id="rId16"/>
    <p:sldId id="308" r:id="rId17"/>
    <p:sldId id="338" r:id="rId18"/>
    <p:sldId id="332" r:id="rId19"/>
    <p:sldId id="302" r:id="rId20"/>
    <p:sldId id="303" r:id="rId21"/>
    <p:sldId id="301" r:id="rId22"/>
    <p:sldId id="307" r:id="rId23"/>
    <p:sldId id="335" r:id="rId24"/>
    <p:sldId id="345" r:id="rId25"/>
    <p:sldId id="350" r:id="rId26"/>
    <p:sldId id="346" r:id="rId27"/>
    <p:sldId id="347" r:id="rId28"/>
    <p:sldId id="343" r:id="rId29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894"/>
    <a:srgbClr val="F8F8F8"/>
    <a:srgbClr val="EAEAEA"/>
    <a:srgbClr val="DDDDDD"/>
    <a:srgbClr val="EDBA36"/>
    <a:srgbClr val="FFCC00"/>
    <a:srgbClr val="FFDB6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3" autoAdjust="0"/>
    <p:restoredTop sz="81434" autoAdjust="0"/>
  </p:normalViewPr>
  <p:slideViewPr>
    <p:cSldViewPr>
      <p:cViewPr varScale="1">
        <p:scale>
          <a:sx n="130" d="100"/>
          <a:sy n="130" d="100"/>
        </p:scale>
        <p:origin x="271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088B404-76E1-473A-8A39-21B926A176A5}" type="datetimeFigureOut">
              <a:rPr lang="de-DE"/>
              <a:pPr>
                <a:defRPr/>
              </a:pPr>
              <a:t>15.10.2025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FE467EF-0D00-4217-B3E6-0D5151F34AB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28370BB-0809-44EE-A0FA-30EFF58AE2DD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1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6C7740A-01CB-497C-B174-354A72B4D1BF}" type="slidenum">
              <a:rPr lang="de-DE" altLang="de-DE"/>
              <a:pPr>
                <a:spcBef>
                  <a:spcPct val="0"/>
                </a:spcBef>
              </a:pPr>
              <a:t>1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8D5D48-16AC-4565-B6E9-BEA138E6B8E5}" type="slidenum">
              <a:rPr lang="de-DE" altLang="de-DE"/>
              <a:pPr>
                <a:spcBef>
                  <a:spcPct val="0"/>
                </a:spcBef>
              </a:pPr>
              <a:t>11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033240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56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8682AB5-912F-4CDA-84C0-9E7767849210}" type="slidenum">
              <a:rPr lang="de-DE" altLang="de-DE"/>
              <a:pPr>
                <a:spcBef>
                  <a:spcPct val="0"/>
                </a:spcBef>
              </a:pPr>
              <a:t>12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06CE996-B349-477B-979B-9B4AC69F176D}" type="slidenum">
              <a:rPr lang="de-DE" altLang="de-DE"/>
              <a:pPr>
                <a:spcBef>
                  <a:spcPct val="0"/>
                </a:spcBef>
              </a:pPr>
              <a:t>13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3C2FFFC-A117-4664-A354-EAAF051485FA}" type="slidenum">
              <a:rPr lang="de-DE" altLang="de-DE"/>
              <a:pPr>
                <a:spcBef>
                  <a:spcPct val="0"/>
                </a:spcBef>
              </a:pPr>
              <a:t>14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solidFill>
                <a:srgbClr val="FF0000"/>
              </a:solidFill>
              <a:ea typeface="MS PGothic" panose="020B0600070205080204" pitchFamily="34" charset="-128"/>
            </a:endParaRPr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8692A6-F91C-479C-8D01-3EC326B20167}" type="slidenum">
              <a:rPr lang="de-DE" altLang="de-DE"/>
              <a:pPr>
                <a:spcBef>
                  <a:spcPct val="0"/>
                </a:spcBef>
              </a:pPr>
              <a:t>15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3398512-950B-48D4-9A84-AAF7A082A05A}" type="slidenum">
              <a:rPr lang="de-DE" altLang="de-DE"/>
              <a:pPr>
                <a:spcBef>
                  <a:spcPct val="0"/>
                </a:spcBef>
              </a:pPr>
              <a:t>16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izenplatzhalt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7C2BD04-06AE-4C7B-9656-30DD3594267B}" type="slidenum">
              <a:rPr lang="de-DE" altLang="de-DE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de-DE" alt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sz="9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97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26B83A-0D1E-4F8B-A727-A93C1DD8FA76}" type="slidenum">
              <a:rPr lang="de-DE" altLang="de-DE"/>
              <a:pPr>
                <a:spcBef>
                  <a:spcPct val="0"/>
                </a:spcBef>
              </a:pPr>
              <a:t>18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b="1" dirty="0">
              <a:solidFill>
                <a:srgbClr val="FF0000"/>
              </a:solidFill>
              <a:ea typeface="MS PGothic" panose="020B0600070205080204" pitchFamily="34" charset="-128"/>
            </a:endParaRPr>
          </a:p>
        </p:txBody>
      </p:sp>
      <p:sp>
        <p:nvSpPr>
          <p:cNvPr id="501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ABB8FB9-19CC-4CD7-A7E6-C10FD47A6EAD}" type="slidenum">
              <a:rPr lang="de-DE" altLang="de-DE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de-DE" alt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81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BB5C816-A52E-48F6-B5EF-4738E0AE30F1}" type="slidenum">
              <a:rPr lang="de-DE" altLang="de-DE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de-DE" alt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  <p:sp>
        <p:nvSpPr>
          <p:cNvPr id="92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B85D248-CE7A-40EA-8A7D-5D22630E2CC6}" type="slidenum">
              <a:rPr lang="de-DE" altLang="de-DE"/>
              <a:pPr>
                <a:spcBef>
                  <a:spcPct val="0"/>
                </a:spcBef>
              </a:pPr>
              <a:t>2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60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D68059-FA9F-440B-9953-94C9CC8F5B21}" type="slidenum">
              <a:rPr lang="de-DE" altLang="de-DE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de-DE" altLang="de-D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457200"/>
            <a:endParaRPr lang="de-DE" altLang="de-DE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37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C86D05-3E9C-4C76-9ED7-F177A525AC49}" type="slidenum">
              <a:rPr lang="de-DE" altLang="de-DE"/>
              <a:pPr>
                <a:spcBef>
                  <a:spcPct val="0"/>
                </a:spcBef>
              </a:pPr>
              <a:t>22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D2E19F0-7B65-4E25-93F9-61909D554DA5}" type="slidenum">
              <a:rPr lang="de-DE" altLang="de-DE"/>
              <a:pPr>
                <a:spcBef>
                  <a:spcPct val="0"/>
                </a:spcBef>
              </a:pPr>
              <a:t>23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  <p:sp>
        <p:nvSpPr>
          <p:cNvPr id="624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68BE0A6-90C0-4CC1-B0BE-79B4F4E24414}" type="slidenum">
              <a:rPr lang="de-DE" altLang="de-DE"/>
              <a:pPr>
                <a:spcBef>
                  <a:spcPct val="0"/>
                </a:spcBef>
              </a:pPr>
              <a:t>28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0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10A157F-CAA1-4E36-BB16-A851CC9A46E4}" type="slidenum">
              <a:rPr lang="de-DE" altLang="de-DE"/>
              <a:pPr>
                <a:spcBef>
                  <a:spcPct val="0"/>
                </a:spcBef>
              </a:pPr>
              <a:t>3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8D5D48-16AC-4565-B6E9-BEA138E6B8E5}" type="slidenum">
              <a:rPr lang="de-DE" altLang="de-DE"/>
              <a:pPr>
                <a:spcBef>
                  <a:spcPct val="0"/>
                </a:spcBef>
              </a:pPr>
              <a:t>4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000"/>
              </a:spcAft>
            </a:pP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E0CCF51-F862-4805-A82D-964C777FC159}" type="slidenum">
              <a:rPr lang="de-DE" altLang="de-DE"/>
              <a:pPr>
                <a:spcBef>
                  <a:spcPct val="0"/>
                </a:spcBef>
              </a:pPr>
              <a:t>6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000"/>
              </a:spcAft>
            </a:pP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EAF8377-5985-4DCF-91C6-3C692D8042D4}" type="slidenum">
              <a:rPr lang="de-DE" altLang="de-DE"/>
              <a:pPr>
                <a:spcBef>
                  <a:spcPct val="0"/>
                </a:spcBef>
              </a:pPr>
              <a:t>7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0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7CA5379-4D58-4ADC-90BD-AFA552F0B1E7}" type="slidenum">
              <a:rPr lang="de-DE" altLang="de-DE"/>
              <a:pPr>
                <a:spcBef>
                  <a:spcPct val="0"/>
                </a:spcBef>
              </a:pPr>
              <a:t>8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000"/>
              </a:spcAft>
            </a:pP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6D5C41C-E413-4F32-B9D6-449ACD65D564}" type="slidenum">
              <a:rPr lang="de-DE" altLang="de-DE"/>
              <a:pPr>
                <a:spcBef>
                  <a:spcPct val="0"/>
                </a:spcBef>
              </a:pPr>
              <a:t>9</a:t>
            </a:fld>
            <a:endParaRPr lang="de-DE" alt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10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3B861BA-E95D-45A7-9C34-A9B198A075B9}" type="slidenum">
              <a:rPr lang="de-DE" altLang="de-DE"/>
              <a:pPr>
                <a:spcBef>
                  <a:spcPct val="0"/>
                </a:spcBef>
              </a:pPr>
              <a:t>10</a:t>
            </a:fld>
            <a:endParaRPr lang="de-DE" alt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293688" y="2679700"/>
            <a:ext cx="8853487" cy="4203700"/>
          </a:xfrm>
          <a:prstGeom prst="rect">
            <a:avLst/>
          </a:prstGeom>
          <a:solidFill>
            <a:srgbClr val="2448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de-DE" altLang="de-DE" sz="4800" dirty="0">
              <a:solidFill>
                <a:srgbClr val="244894"/>
              </a:solidFill>
              <a:latin typeface="Times" charset="0"/>
            </a:endParaRPr>
          </a:p>
        </p:txBody>
      </p:sp>
      <p:pic>
        <p:nvPicPr>
          <p:cNvPr id="5" name="Picture 8" descr="Streife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063"/>
            <a:ext cx="290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M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376238"/>
            <a:ext cx="6381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914400" y="57150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de-DE" altLang="de-DE" dirty="0"/>
          </a:p>
        </p:txBody>
      </p:sp>
      <p:sp>
        <p:nvSpPr>
          <p:cNvPr id="8" name="Text Box 16"/>
          <p:cNvSpPr txBox="1">
            <a:spLocks noChangeArrowheads="1"/>
          </p:cNvSpPr>
          <p:nvPr userDrawn="1"/>
        </p:nvSpPr>
        <p:spPr bwMode="auto">
          <a:xfrm>
            <a:off x="531813" y="293688"/>
            <a:ext cx="19589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de-DE" altLang="de-DE" sz="1200" b="1" dirty="0">
                <a:solidFill>
                  <a:srgbClr val="244894"/>
                </a:solidFill>
                <a:latin typeface="Arial" charset="0"/>
              </a:rPr>
              <a:t>Hessische Staatskanzlei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1813" y="1668463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de-DE"/>
              <a:t>Einzeiliger oder zweizeiliger</a:t>
            </a:r>
            <a:br>
              <a:rPr lang="de-DE"/>
            </a:br>
            <a:r>
              <a:rPr lang="de-DE"/>
              <a:t>Titel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1813" y="3122613"/>
            <a:ext cx="6400800" cy="1752600"/>
          </a:xfrm>
        </p:spPr>
        <p:txBody>
          <a:bodyPr/>
          <a:lstStyle>
            <a:lvl1pPr marL="0" indent="0"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/>
              <a:t>Untertitel der Präsentation</a:t>
            </a:r>
          </a:p>
        </p:txBody>
      </p:sp>
      <p:sp>
        <p:nvSpPr>
          <p:cNvPr id="9" name="Rectangle 18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24600"/>
            <a:ext cx="4419600" cy="381000"/>
          </a:xfrm>
        </p:spPr>
        <p:txBody>
          <a:bodyPr lIns="0" tIns="0" rIns="0" bIns="0"/>
          <a:lstStyle>
            <a:lvl1pPr eaLnBrk="0" hangingPunct="0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de-DE" dirty="0"/>
              <a:t>Wiesbaden, den </a:t>
            </a:r>
            <a:fld id="{2D3DD764-1B45-4883-9436-F26780D8D6D9}" type="datetime4">
              <a:rPr lang="de-DE"/>
              <a:pPr>
                <a:defRPr/>
              </a:pPr>
              <a:t>15. Oktober 2025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71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6EBFA-2D8D-452E-84D0-FBEF4648E490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252639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361113" y="838200"/>
            <a:ext cx="1943100" cy="52578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1813" y="838200"/>
            <a:ext cx="5676900" cy="52578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06B8D-6984-471B-9DEF-6C4A5209C435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187339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 sz="1800">
                <a:latin typeface="+mn-lt"/>
              </a:defRPr>
            </a:lvl2pPr>
            <a:lvl3pPr marL="1257300" indent="-342900">
              <a:buFont typeface="Courier New" panose="02070309020205020404" pitchFamily="49" charset="0"/>
              <a:buChar char="o"/>
              <a:defRPr sz="1800">
                <a:latin typeface="+mn-lt"/>
              </a:defRPr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7FF8C-081B-411A-BC79-A916645FC391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b="1"/>
            </a:lvl1pPr>
          </a:lstStyle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  <p:extLst>
      <p:ext uri="{BB962C8B-B14F-4D97-AF65-F5344CB8AC3E}">
        <p14:creationId xmlns:p14="http://schemas.microsoft.com/office/powerpoint/2010/main" val="27338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E504C-608F-4429-80D5-FD5256669F5E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338213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181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9421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63A85-205D-4E1B-82FF-D92270DB411F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379839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88AAD-A7A5-437C-B805-AE3C513E08A4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2277654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5DCAD-3473-4AB9-8680-67BF61B9DF73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1810981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86DD9-5FF8-4E49-A2C3-93A9A0378711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8085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8FC7-0182-4F49-981D-ACBD5EB5EAA5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414955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1867A-87F8-4781-B0FE-B1AE979BC3F1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</p:spTree>
    <p:extLst>
      <p:ext uri="{BB962C8B-B14F-4D97-AF65-F5344CB8AC3E}">
        <p14:creationId xmlns:p14="http://schemas.microsoft.com/office/powerpoint/2010/main" val="153013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Nmvb fgus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181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vmlöKEDG</a:t>
            </a:r>
            <a:br>
              <a:rPr lang="de-DE" altLang="de-DE"/>
            </a:br>
            <a:endParaRPr lang="de-DE" alt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400800"/>
            <a:ext cx="2940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3333CC"/>
                </a:solidFill>
                <a:latin typeface="+mn-lt"/>
              </a:defRPr>
            </a:lvl1pPr>
          </a:lstStyle>
          <a:p>
            <a:pPr>
              <a:defRPr/>
            </a:pPr>
            <a:fld id="{38FEE93A-A756-482C-820E-DE9E9058E78D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1813" y="29368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244894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 dirty="0"/>
              <a:t>Dienststelle</a:t>
            </a:r>
          </a:p>
        </p:txBody>
      </p:sp>
      <p:pic>
        <p:nvPicPr>
          <p:cNvPr id="1030" name="Picture 7" descr="Streife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3063"/>
            <a:ext cx="290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6553200" y="6400800"/>
            <a:ext cx="2286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68F29259-C9BD-4CFA-96F4-CA3871FE7958}" type="slidenum">
              <a:rPr lang="it-IT" altLang="de-DE" sz="1000" smtClean="0">
                <a:solidFill>
                  <a:srgbClr val="3333CC"/>
                </a:solidFill>
                <a:latin typeface="Arial" panose="020B0604020202020204" pitchFamily="34" charset="0"/>
              </a:rPr>
              <a:pPr algn="r">
                <a:defRPr/>
              </a:pPr>
              <a:t>‹Nr.›</a:t>
            </a:fld>
            <a:endParaRPr lang="it-IT" altLang="de-DE" sz="10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pic>
        <p:nvPicPr>
          <p:cNvPr id="1032" name="Picture 10" descr="HM_RGB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376238"/>
            <a:ext cx="6381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26" r:id="rId1"/>
    <p:sldLayoutId id="2147484127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244894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>
          <a:solidFill>
            <a:srgbClr val="33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ts val="3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ts val="3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ts val="3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ts val="3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772400" cy="568325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</a:rPr>
              <a:t>Mein Kind kommt in die 5. Klasse </a:t>
            </a: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>
          <a:xfrm>
            <a:off x="287338" y="2663825"/>
            <a:ext cx="8748712" cy="4078288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marL="179388" indent="0">
              <a:defRPr/>
            </a:pPr>
            <a:r>
              <a:rPr lang="de-DE" altLang="de-DE" sz="2400" dirty="0">
                <a:solidFill>
                  <a:schemeClr val="bg1"/>
                </a:solidFill>
              </a:rPr>
              <a:t>Informationen zum Übergang in die weiterführende Schule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C0AEDE4-1659-4CD8-BAC2-99E62098777B}" type="datetime2">
              <a:rPr lang="de-DE" smtClean="0">
                <a:solidFill>
                  <a:schemeClr val="bg1"/>
                </a:solidFill>
              </a:rPr>
              <a:pPr>
                <a:defRPr/>
              </a:pPr>
              <a:t>Mittwoch, 15. Oktober 2025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Inhaltsplatzhalter 2"/>
          <p:cNvSpPr>
            <a:spLocks noGrp="1"/>
          </p:cNvSpPr>
          <p:nvPr>
            <p:ph idx="1"/>
          </p:nvPr>
        </p:nvSpPr>
        <p:spPr>
          <a:xfrm>
            <a:off x="533400" y="1979613"/>
            <a:ext cx="7772400" cy="4114800"/>
          </a:xfrm>
        </p:spPr>
        <p:txBody>
          <a:bodyPr/>
          <a:lstStyle/>
          <a:p>
            <a:pPr marL="0" indent="0"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Zur Unterstützung Ihrer Entscheidung für die zukünftige Schullauf-bahn Ihres Kindes in der weiterführenden Schule erhalten Sie folgende Informationen: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Welche Abschlüsse können erworben werden?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Welche Bildungsgänge werden in der Sekundarstufe I angeboten?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Welche Schulformen werden für die jeweiligen Bildungsgänge angeboten?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Welche Besonderheiten haben die Schulformen?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Wie geht es weiter nach der Sekundarstufe I?</a:t>
            </a:r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>
              <a:buFontTx/>
              <a:buChar char="-"/>
              <a:defRPr/>
            </a:pPr>
            <a:endParaRPr lang="de-DE" altLang="de-DE" sz="2000" dirty="0"/>
          </a:p>
          <a:p>
            <a:pPr marL="0" indent="0">
              <a:defRPr/>
            </a:pPr>
            <a:endParaRPr lang="de-DE" altLang="de-DE" sz="2000" dirty="0"/>
          </a:p>
          <a:p>
            <a:pPr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Informationen zu den Bildungsgängen und Schul-formen der weiterführenden Schulen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531813" y="838200"/>
            <a:ext cx="7772400" cy="1144588"/>
          </a:xfrm>
        </p:spPr>
        <p:txBody>
          <a:bodyPr/>
          <a:lstStyle/>
          <a:p>
            <a:pPr algn="ctr" eaLnBrk="1" hangingPunct="1">
              <a:defRPr/>
            </a:pPr>
            <a:r>
              <a:rPr lang="de-DE" altLang="de-DE" dirty="0" smtClean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Bildungsgänge </a:t>
            </a:r>
            <a:endParaRPr lang="de-DE" altLang="de-DE" dirty="0">
              <a:solidFill>
                <a:schemeClr val="accent6">
                  <a:lumMod val="75000"/>
                </a:schemeClr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531813" y="1979613"/>
            <a:ext cx="7772400" cy="4114800"/>
          </a:xfrm>
        </p:spPr>
        <p:txBody>
          <a:bodyPr/>
          <a:lstStyle/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Auf den Bildungsgang der Grundschule bauen die drei </a:t>
            </a: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Bildungsgänge der Sekundarstufe I (Mittelstufe) auf.</a:t>
            </a: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b="1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b="1" dirty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900113" y="2932113"/>
          <a:ext cx="7200900" cy="12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9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6987">
                <a:tc>
                  <a:txBody>
                    <a:bodyPr/>
                    <a:lstStyle/>
                    <a:p>
                      <a:pPr algn="ctr"/>
                      <a:endParaRPr lang="de-DE" sz="2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Hauptschul-</a:t>
                      </a:r>
                    </a:p>
                    <a:p>
                      <a:pPr algn="ctr"/>
                      <a:r>
                        <a:rPr lang="de-DE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Realschul-</a:t>
                      </a: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Gymnasialer</a:t>
                      </a: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203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hteck 29"/>
          <p:cNvSpPr/>
          <p:nvPr/>
        </p:nvSpPr>
        <p:spPr>
          <a:xfrm>
            <a:off x="5292725" y="1341438"/>
            <a:ext cx="3527425" cy="489585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5 Jahre bis zum Haupt-schulabschluss bzw. qualifizierenden Hauptschulabschluss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erste Fremdsprache Englisch verbindlich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danach Übergang in die Realschule oder in die Sekundarstufe II </a:t>
            </a:r>
            <a:br>
              <a:rPr lang="de-DE" sz="20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(z. B. Berufsausbildung oder Besuch einer Berufsfachschule zum Erwerb des mittleren Abschlusses)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</a:rPr>
              <a:t>Der Hauptschulbildungsgang</a:t>
            </a:r>
          </a:p>
        </p:txBody>
      </p:sp>
      <p:grpSp>
        <p:nvGrpSpPr>
          <p:cNvPr id="24581" name="Gruppieren 1"/>
          <p:cNvGrpSpPr>
            <a:grpSpLocks/>
          </p:cNvGrpSpPr>
          <p:nvPr/>
        </p:nvGrpSpPr>
        <p:grpSpPr bwMode="auto">
          <a:xfrm>
            <a:off x="690563" y="1557338"/>
            <a:ext cx="4385493" cy="4740275"/>
            <a:chOff x="690563" y="1557338"/>
            <a:chExt cx="3908425" cy="4740275"/>
          </a:xfrm>
        </p:grpSpPr>
        <p:sp>
          <p:nvSpPr>
            <p:cNvPr id="11" name="Rechteck 10"/>
            <p:cNvSpPr/>
            <p:nvPr/>
          </p:nvSpPr>
          <p:spPr>
            <a:xfrm>
              <a:off x="690563" y="5949950"/>
              <a:ext cx="3908425" cy="3476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accent6">
                      <a:lumMod val="75000"/>
                    </a:schemeClr>
                  </a:solidFill>
                </a:rPr>
                <a:t>Grundschule</a:t>
              </a:r>
            </a:p>
          </p:txBody>
        </p:sp>
        <p:sp>
          <p:nvSpPr>
            <p:cNvPr id="13" name="Rechteck 12"/>
            <p:cNvSpPr/>
            <p:nvPr/>
          </p:nvSpPr>
          <p:spPr bwMode="auto">
            <a:xfrm>
              <a:off x="690563" y="5535613"/>
              <a:ext cx="3908425" cy="41433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/>
                <a:t>Hauptschulbildungsgang</a:t>
              </a:r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1314450" y="1557338"/>
              <a:ext cx="655638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Haupt- und Realschule</a:t>
              </a:r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690563" y="1557338"/>
              <a:ext cx="623887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Hauptschule</a:t>
              </a:r>
            </a:p>
          </p:txBody>
        </p:sp>
        <p:sp>
          <p:nvSpPr>
            <p:cNvPr id="16" name="Rechteck 15"/>
            <p:cNvSpPr/>
            <p:nvPr/>
          </p:nvSpPr>
          <p:spPr bwMode="auto">
            <a:xfrm>
              <a:off x="1970088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endParaRPr lang="de-DE" sz="2000" dirty="0"/>
            </a:p>
          </p:txBody>
        </p:sp>
        <p:sp>
          <p:nvSpPr>
            <p:cNvPr id="26" name="Rechteck 25"/>
            <p:cNvSpPr/>
            <p:nvPr/>
          </p:nvSpPr>
          <p:spPr bwMode="auto">
            <a:xfrm>
              <a:off x="2627313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Koop. Gesamtschule</a:t>
              </a:r>
            </a:p>
          </p:txBody>
        </p:sp>
        <p:sp>
          <p:nvSpPr>
            <p:cNvPr id="28" name="Rechteck 27"/>
            <p:cNvSpPr/>
            <p:nvPr/>
          </p:nvSpPr>
          <p:spPr bwMode="auto">
            <a:xfrm>
              <a:off x="3284538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31" name="Rechteck 30"/>
            <p:cNvSpPr/>
            <p:nvPr/>
          </p:nvSpPr>
          <p:spPr bwMode="auto">
            <a:xfrm>
              <a:off x="3941763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</p:grpSp>
      <p:sp>
        <p:nvSpPr>
          <p:cNvPr id="3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3400" y="1484313"/>
            <a:ext cx="7772400" cy="48244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Die Klassenlehrerin oder der Klassenlehrer soll möglichst viele Wochenstunden und möglichst mehrere Schuljahre in der Klasse unterrichten.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Die Unterrichtskonzeption ist in besonderem Maße auf die individuelle Förderung der Schülerinnen und Schüler angelegt.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Bei geeigneten Unterrichtsthemen soll fachübergreifend unterrichtet werden.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Als Fremdsprache wird Englisch angeboten.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E64F98-55E4-4181-B40C-5B4291371D7A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3400" y="692150"/>
            <a:ext cx="7772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kern="0" dirty="0">
                <a:solidFill>
                  <a:schemeClr val="accent6">
                    <a:lumMod val="75000"/>
                  </a:schemeClr>
                </a:solidFill>
              </a:rPr>
              <a:t>Schulform Hauptschule</a:t>
            </a:r>
            <a:endParaRPr lang="de-DE" altLang="de-DE" kern="0" dirty="0">
              <a:solidFill>
                <a:schemeClr val="accent6">
                  <a:lumMod val="75000"/>
                </a:schemeClr>
              </a:solidFill>
              <a:ea typeface="MS PGothic" pitchFamily="34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3400" y="1916113"/>
            <a:ext cx="7772400" cy="43926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Am Ende der Jahrgangstufe 9 wird der Hauptschulabschluss oder bei entsprechenden Noten der qualifizierende Hauptschul-abschluss erteilt.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Die Hauptschule umfasst die Jahrgangsstufen 5 bis 9. </a:t>
            </a:r>
            <a:br>
              <a:rPr lang="de-DE" sz="20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Unter bestimmten Voraussetzungen kann auch ein zehntes Hauptschuljahr angeboten werden.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E64F98-55E4-4181-B40C-5B4291371D7A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3400" y="692150"/>
            <a:ext cx="77724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kern="0" dirty="0">
                <a:solidFill>
                  <a:schemeClr val="accent6">
                    <a:lumMod val="75000"/>
                  </a:schemeClr>
                </a:solidFill>
              </a:rPr>
              <a:t>Schulform Hauptschule</a:t>
            </a:r>
            <a:endParaRPr lang="de-DE" altLang="de-DE" kern="0" dirty="0">
              <a:solidFill>
                <a:schemeClr val="accent6">
                  <a:lumMod val="75000"/>
                </a:schemeClr>
              </a:solidFill>
              <a:ea typeface="MS PGothic" pitchFamily="34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1146175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Der Realschulbildungsgang</a:t>
            </a:r>
          </a:p>
        </p:txBody>
      </p:sp>
      <p:sp>
        <p:nvSpPr>
          <p:cNvPr id="31" name="Rechteck 30"/>
          <p:cNvSpPr/>
          <p:nvPr/>
        </p:nvSpPr>
        <p:spPr>
          <a:xfrm>
            <a:off x="5292725" y="1341438"/>
            <a:ext cx="3527425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6 Jahre bis zum Realschulabschluss bzw. qualifizierenden Realschulabschluss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erste Fremdsprache verbindlich (in der Regel Englisch)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zweite Fremdsprache möglich ab Klasse 7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im Anschluss Übergang in die Sekundarstufe II </a:t>
            </a:r>
            <a:b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(z. B. Berufsausbildung / gymnasiale Oberstufe)</a:t>
            </a:r>
          </a:p>
        </p:txBody>
      </p:sp>
      <p:sp>
        <p:nvSpPr>
          <p:cNvPr id="3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grpSp>
        <p:nvGrpSpPr>
          <p:cNvPr id="26630" name="Gruppieren 1"/>
          <p:cNvGrpSpPr>
            <a:grpSpLocks/>
          </p:cNvGrpSpPr>
          <p:nvPr/>
        </p:nvGrpSpPr>
        <p:grpSpPr bwMode="auto">
          <a:xfrm>
            <a:off x="531813" y="1357173"/>
            <a:ext cx="4492873" cy="4754516"/>
            <a:chOff x="690563" y="1543097"/>
            <a:chExt cx="3908425" cy="4754516"/>
          </a:xfrm>
        </p:grpSpPr>
        <p:sp>
          <p:nvSpPr>
            <p:cNvPr id="40" name="Rechteck 39"/>
            <p:cNvSpPr/>
            <p:nvPr/>
          </p:nvSpPr>
          <p:spPr>
            <a:xfrm>
              <a:off x="690563" y="5949950"/>
              <a:ext cx="3908425" cy="3476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accent6">
                      <a:lumMod val="75000"/>
                    </a:schemeClr>
                  </a:solidFill>
                </a:rPr>
                <a:t>Grundschule</a:t>
              </a:r>
            </a:p>
          </p:txBody>
        </p:sp>
        <p:sp>
          <p:nvSpPr>
            <p:cNvPr id="41" name="Rechteck 40"/>
            <p:cNvSpPr/>
            <p:nvPr/>
          </p:nvSpPr>
          <p:spPr bwMode="auto">
            <a:xfrm>
              <a:off x="690563" y="5535613"/>
              <a:ext cx="3908425" cy="41433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/>
                <a:t>Realschulbildungsgang</a:t>
              </a:r>
            </a:p>
          </p:txBody>
        </p:sp>
        <p:sp>
          <p:nvSpPr>
            <p:cNvPr id="42" name="Rechteck 41"/>
            <p:cNvSpPr/>
            <p:nvPr/>
          </p:nvSpPr>
          <p:spPr bwMode="auto">
            <a:xfrm>
              <a:off x="1325428" y="1543097"/>
              <a:ext cx="655638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Realschule</a:t>
              </a:r>
            </a:p>
          </p:txBody>
        </p:sp>
        <p:sp>
          <p:nvSpPr>
            <p:cNvPr id="43" name="Rechteck 42"/>
            <p:cNvSpPr/>
            <p:nvPr/>
          </p:nvSpPr>
          <p:spPr bwMode="auto">
            <a:xfrm>
              <a:off x="690563" y="1557338"/>
              <a:ext cx="623887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Haupt- und Realschule</a:t>
              </a:r>
            </a:p>
          </p:txBody>
        </p:sp>
        <p:sp>
          <p:nvSpPr>
            <p:cNvPr id="44" name="Rechteck 43"/>
            <p:cNvSpPr/>
            <p:nvPr/>
          </p:nvSpPr>
          <p:spPr bwMode="auto">
            <a:xfrm>
              <a:off x="1970088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endParaRPr lang="de-DE" sz="2000" dirty="0"/>
            </a:p>
          </p:txBody>
        </p:sp>
        <p:sp>
          <p:nvSpPr>
            <p:cNvPr id="45" name="Rechteck 44"/>
            <p:cNvSpPr/>
            <p:nvPr/>
          </p:nvSpPr>
          <p:spPr bwMode="auto">
            <a:xfrm>
              <a:off x="2627313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Koop. Gesamtschule</a:t>
              </a:r>
            </a:p>
          </p:txBody>
        </p:sp>
        <p:sp>
          <p:nvSpPr>
            <p:cNvPr id="46" name="Rechteck 45"/>
            <p:cNvSpPr/>
            <p:nvPr/>
          </p:nvSpPr>
          <p:spPr bwMode="auto">
            <a:xfrm>
              <a:off x="3284538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47" name="Rechteck 46"/>
            <p:cNvSpPr/>
            <p:nvPr/>
          </p:nvSpPr>
          <p:spPr bwMode="auto">
            <a:xfrm>
              <a:off x="3941763" y="1557338"/>
              <a:ext cx="657225" cy="3984625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</p:grp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1813" y="1700213"/>
            <a:ext cx="7772400" cy="43942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Haupt-  und  Realschulbildungsgang werden an einer Schule angeboten.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Der Unterricht findet in der Regel im jeweiligen Bildungsgang statt.</a:t>
            </a:r>
          </a:p>
          <a:p>
            <a:pPr marL="273050" indent="-2730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In den Fächern Deutsch, Mathematik und der ersten </a:t>
            </a:r>
            <a:r>
              <a:rPr lang="de-DE" sz="2000" dirty="0" smtClean="0">
                <a:solidFill>
                  <a:schemeClr val="accent6">
                    <a:lumMod val="75000"/>
                  </a:schemeClr>
                </a:solidFill>
              </a:rPr>
              <a:t>Fremd-   </a:t>
            </a: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   sprache wird spätestens ab der Jahrgangsstufe 7 schulzweig-  </a:t>
            </a:r>
          </a:p>
          <a:p>
            <a:pPr marL="0" indent="0"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    bezogen unterrichtet.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Die Wahl einer zweiten Fremdsprache ist im Realschulbildungs-gang möglich.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Ein Wechsel der Bildungsgänge kann ohne Schulwechsel erfolgen.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E64F98-55E4-4181-B40C-5B4291371D7A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44894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kern="0" dirty="0">
                <a:solidFill>
                  <a:schemeClr val="accent6">
                    <a:lumMod val="75000"/>
                  </a:schemeClr>
                </a:solidFill>
              </a:rPr>
              <a:t>Schulform verbundene Haupt- und Realschule</a:t>
            </a:r>
            <a:endParaRPr lang="de-DE" altLang="de-DE" kern="0" dirty="0">
              <a:solidFill>
                <a:schemeClr val="accent6">
                  <a:lumMod val="75000"/>
                </a:schemeClr>
              </a:solidFill>
              <a:ea typeface="MS PGothic" pitchFamily="34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1146175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Schulform Realschule</a:t>
            </a:r>
          </a:p>
        </p:txBody>
      </p:sp>
      <p:sp>
        <p:nvSpPr>
          <p:cNvPr id="6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42" name="Inhaltsplatzhalter 2"/>
          <p:cNvSpPr>
            <a:spLocks noGrp="1"/>
          </p:cNvSpPr>
          <p:nvPr>
            <p:ph idx="1"/>
          </p:nvPr>
        </p:nvSpPr>
        <p:spPr>
          <a:xfrm>
            <a:off x="531813" y="1700213"/>
            <a:ext cx="7772400" cy="4394200"/>
          </a:xfrm>
        </p:spPr>
        <p:txBody>
          <a:bodyPr/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Die erste Fremdsprache ist verbindlich und versetzungsrelevant.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In der Regel wird Englisch als erste Fremdsprache angeboten.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Zweite Fremdsprache ist in der Regel Französisch.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Weitere Fremdsprachen können im Rahmen der Stundentafel zugelassen werden, wenn die Voraussetzungen dafür an der Schule gegeben sind.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Bei entsprechenden Leistungen ist nach der Sekundarstufe I ein direkter Wechsel in den gymnasialen Bildungsgang (gymnasiale Oberstufe oder Berufliches Gymnasium) möglich.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defRPr/>
            </a:pPr>
            <a:endParaRPr lang="de-DE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defRPr/>
            </a:pPr>
            <a:endParaRPr lang="de-DE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de-DE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1146175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Der gymnasiale Bildungsgang</a:t>
            </a:r>
          </a:p>
        </p:txBody>
      </p:sp>
      <p:sp>
        <p:nvSpPr>
          <p:cNvPr id="9" name="Rechteck 8"/>
          <p:cNvSpPr/>
          <p:nvPr/>
        </p:nvSpPr>
        <p:spPr>
          <a:xfrm>
            <a:off x="5292725" y="1343025"/>
            <a:ext cx="3527425" cy="53244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Der Abschluss dieses Bildungsganges wird am Ende der Sekundarstufe II erteilt (allgemeine Hochschulreife).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erste Fremdsprache verbindlich (Englisch, Französisch oder Latein)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zweite Fremdsprache verbindlich / dritte  Fremdsprache möglich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Übergang in ein Studium / in eine Berufsausbildung möglich</a:t>
            </a:r>
            <a:endParaRPr lang="de-DE" sz="1600" dirty="0">
              <a:latin typeface="+mn-lt"/>
            </a:endParaRPr>
          </a:p>
        </p:txBody>
      </p:sp>
      <p:sp>
        <p:nvSpPr>
          <p:cNvPr id="3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pSp>
        <p:nvGrpSpPr>
          <p:cNvPr id="28678" name="Gruppieren 1"/>
          <p:cNvGrpSpPr>
            <a:grpSpLocks/>
          </p:cNvGrpSpPr>
          <p:nvPr/>
        </p:nvGrpSpPr>
        <p:grpSpPr bwMode="auto">
          <a:xfrm>
            <a:off x="655638" y="1525588"/>
            <a:ext cx="3949700" cy="4773612"/>
            <a:chOff x="655638" y="1525027"/>
            <a:chExt cx="3950174" cy="4774173"/>
          </a:xfrm>
        </p:grpSpPr>
        <p:sp>
          <p:nvSpPr>
            <p:cNvPr id="38" name="Rechteck 37"/>
            <p:cNvSpPr/>
            <p:nvPr/>
          </p:nvSpPr>
          <p:spPr>
            <a:xfrm>
              <a:off x="690567" y="5951497"/>
              <a:ext cx="3910481" cy="3477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accent6">
                      <a:lumMod val="75000"/>
                    </a:schemeClr>
                  </a:solidFill>
                </a:rPr>
                <a:t>Grundschule</a:t>
              </a:r>
            </a:p>
          </p:txBody>
        </p:sp>
        <p:sp>
          <p:nvSpPr>
            <p:cNvPr id="39" name="Rechteck 38"/>
            <p:cNvSpPr/>
            <p:nvPr/>
          </p:nvSpPr>
          <p:spPr bwMode="auto">
            <a:xfrm>
              <a:off x="690567" y="5537110"/>
              <a:ext cx="3910481" cy="414387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/>
                <a:t>Gymnasialer</a:t>
              </a:r>
              <a:r>
                <a:rPr lang="de-DE" sz="1600" dirty="0"/>
                <a:t> </a:t>
              </a:r>
              <a:r>
                <a:rPr lang="de-DE" sz="2000" dirty="0"/>
                <a:t>Bildungsgang</a:t>
              </a:r>
              <a:endParaRPr lang="de-DE" sz="1600" dirty="0"/>
            </a:p>
          </p:txBody>
        </p:sp>
        <p:sp>
          <p:nvSpPr>
            <p:cNvPr id="40" name="Rechteck 39"/>
            <p:cNvSpPr/>
            <p:nvPr/>
          </p:nvSpPr>
          <p:spPr bwMode="auto">
            <a:xfrm>
              <a:off x="2651663" y="1525588"/>
              <a:ext cx="979200" cy="402895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41" name="Rechteck 40"/>
            <p:cNvSpPr/>
            <p:nvPr/>
          </p:nvSpPr>
          <p:spPr bwMode="auto">
            <a:xfrm>
              <a:off x="3626612" y="1525588"/>
              <a:ext cx="979200" cy="4028959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  <p:sp>
          <p:nvSpPr>
            <p:cNvPr id="44" name="Rechteck 43"/>
            <p:cNvSpPr/>
            <p:nvPr/>
          </p:nvSpPr>
          <p:spPr bwMode="auto">
            <a:xfrm>
              <a:off x="1672902" y="1527882"/>
              <a:ext cx="979200" cy="40284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eaLnBrk="1" hangingPunct="1">
                <a:defRPr/>
              </a:pPr>
              <a:r>
                <a:rPr lang="de-DE" sz="2000" dirty="0"/>
                <a:t>     Koop. Gesamtschule G8   (G9)</a:t>
              </a:r>
            </a:p>
          </p:txBody>
        </p:sp>
        <p:sp>
          <p:nvSpPr>
            <p:cNvPr id="45" name="Rechteck 44"/>
            <p:cNvSpPr/>
            <p:nvPr/>
          </p:nvSpPr>
          <p:spPr bwMode="auto">
            <a:xfrm>
              <a:off x="693989" y="1525027"/>
              <a:ext cx="979200" cy="40284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eaLnBrk="1" hangingPunct="1">
                <a:defRPr/>
              </a:pPr>
              <a:r>
                <a:rPr lang="de-DE" sz="2000" dirty="0"/>
                <a:t>               Gymnasium G8        (G9)</a:t>
              </a:r>
            </a:p>
          </p:txBody>
        </p:sp>
        <p:cxnSp>
          <p:nvCxnSpPr>
            <p:cNvPr id="6" name="Gerade Verbindung 5"/>
            <p:cNvCxnSpPr/>
            <p:nvPr/>
          </p:nvCxnSpPr>
          <p:spPr>
            <a:xfrm>
              <a:off x="655638" y="2214083"/>
              <a:ext cx="99707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/>
          </p:nvCxnSpPr>
          <p:spPr>
            <a:xfrm>
              <a:off x="1624129" y="2214083"/>
              <a:ext cx="99707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/>
          </p:nvCxnSpPr>
          <p:spPr>
            <a:xfrm>
              <a:off x="655638" y="1532965"/>
              <a:ext cx="99707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/>
          </p:nvCxnSpPr>
          <p:spPr>
            <a:xfrm>
              <a:off x="1624129" y="1532965"/>
              <a:ext cx="997070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/>
          </p:nvCxnSpPr>
          <p:spPr>
            <a:xfrm flipH="1">
              <a:off x="1663821" y="1574245"/>
              <a:ext cx="0" cy="644601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/>
          </p:nvCxnSpPr>
          <p:spPr>
            <a:xfrm flipH="1">
              <a:off x="2640251" y="1575833"/>
              <a:ext cx="0" cy="644601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/>
          </p:nvCxnSpPr>
          <p:spPr>
            <a:xfrm flipH="1">
              <a:off x="693743" y="1583771"/>
              <a:ext cx="0" cy="644601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8679" name="Fußzeilenplatzhalter 4"/>
          <p:cNvSpPr txBox="1">
            <a:spLocks/>
          </p:cNvSpPr>
          <p:nvPr/>
        </p:nvSpPr>
        <p:spPr bwMode="auto">
          <a:xfrm>
            <a:off x="533400" y="295275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3000"/>
              </a:lnSpc>
              <a:defRPr>
                <a:solidFill>
                  <a:srgbClr val="3333CC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de-DE" altLang="de-DE" sz="1200" b="1" dirty="0">
                <a:solidFill>
                  <a:srgbClr val="244894"/>
                </a:solidFill>
              </a:rPr>
              <a:t>Hessisches Kultusministerium</a:t>
            </a: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Schulform integrierte Gesamtschule</a:t>
            </a:r>
          </a:p>
        </p:txBody>
      </p:sp>
      <p:sp>
        <p:nvSpPr>
          <p:cNvPr id="6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24581" name="Inhaltsplatzhalter 2"/>
          <p:cNvSpPr>
            <a:spLocks noGrp="1"/>
          </p:cNvSpPr>
          <p:nvPr>
            <p:ph idx="1"/>
          </p:nvPr>
        </p:nvSpPr>
        <p:spPr>
          <a:xfrm>
            <a:off x="531813" y="1412875"/>
            <a:ext cx="7772400" cy="4681538"/>
          </a:xfrm>
        </p:spPr>
        <p:txBody>
          <a:bodyPr/>
          <a:lstStyle/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Alle drei Bildungsgänge werden unter dem Dach einer Schule angeboten.</a:t>
            </a: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Entsprechend können auch alle Abschlüsse der Sekundarstufe I erreicht werden.</a:t>
            </a: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Der Unterricht findet bildungsgangübergreifend statt, dadurch erfolgt ein längeres gemeinsames Lernen im Klassenverband (Kernunterricht).</a:t>
            </a: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Zunehmend erfolgt eine Ausdifferenzierung nach Leistung im Kursunterricht (E/G- oder A/B/C-Kurse).</a:t>
            </a: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Die Zuerkennung des Schulabschlusses entscheidet sich am Ende von Jahrgangsstufe  9 oder 10 auf Grundlage der erbrachten Leistungen.</a:t>
            </a:r>
            <a:endParaRPr lang="de-DE" altLang="de-DE" sz="2000" b="1" dirty="0">
              <a:solidFill>
                <a:schemeClr val="accent6">
                  <a:lumMod val="75000"/>
                </a:schemeClr>
              </a:solidFill>
              <a:ea typeface="MS PGothic" pitchFamily="34" charset="-128"/>
            </a:endParaRP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endParaRPr lang="de-DE" altLang="de-DE" sz="2000" b="1" dirty="0">
              <a:solidFill>
                <a:schemeClr val="accent6">
                  <a:lumMod val="75000"/>
                </a:schemeClr>
              </a:solidFill>
              <a:ea typeface="MS PGothic" pitchFamily="34" charset="-128"/>
            </a:endParaRPr>
          </a:p>
          <a:p>
            <a:pPr marL="285750" indent="-285750">
              <a:buClr>
                <a:srgbClr val="22228B"/>
              </a:buClr>
              <a:buFontTx/>
              <a:buChar char="•"/>
              <a:defRPr/>
            </a:pPr>
            <a:endParaRPr lang="de-DE" alt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defRPr/>
            </a:pPr>
            <a:endParaRPr lang="de-DE" altLang="de-DE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Inhalt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1500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Sie erhalten Informationen zu folgenden Fragen:</a:t>
            </a:r>
          </a:p>
          <a:p>
            <a:pPr eaLnBrk="1" hangingPunct="1">
              <a:lnSpc>
                <a:spcPct val="15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Welche Rechte haben Sie als Eltern bei der Wahl des weiterführenden Bildungsganges?</a:t>
            </a:r>
          </a:p>
          <a:p>
            <a:pPr eaLnBrk="1" hangingPunct="1">
              <a:lnSpc>
                <a:spcPct val="15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Wie  ist das Verfahren für die Wahl des weiterführenden Bildungsganges ausgestaltet?</a:t>
            </a:r>
          </a:p>
          <a:p>
            <a:pPr eaLnBrk="1" hangingPunct="1">
              <a:lnSpc>
                <a:spcPct val="15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Welche Besonderheiten haben die Bildungsgänge und Schulformen der weiterführenden Schulen?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Schulform kooperative Gesamtschule</a:t>
            </a:r>
          </a:p>
        </p:txBody>
      </p:sp>
      <p:sp>
        <p:nvSpPr>
          <p:cNvPr id="6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47109" name="Inhaltsplatzhalter 2"/>
          <p:cNvSpPr>
            <a:spLocks noGrp="1"/>
          </p:cNvSpPr>
          <p:nvPr>
            <p:ph idx="1"/>
          </p:nvPr>
        </p:nvSpPr>
        <p:spPr>
          <a:xfrm>
            <a:off x="531813" y="1979613"/>
            <a:ext cx="7772400" cy="4114800"/>
          </a:xfrm>
        </p:spPr>
        <p:txBody>
          <a:bodyPr/>
          <a:lstStyle/>
          <a:p>
            <a:pPr marL="285750" indent="-285750">
              <a:buFontTx/>
              <a:buChar char="•"/>
            </a:pPr>
            <a:r>
              <a:rPr lang="de-DE" altLang="de-DE" sz="2000" dirty="0">
                <a:solidFill>
                  <a:srgbClr val="22228B"/>
                </a:solidFill>
              </a:rPr>
              <a:t>Alle drei Bildungsgänge werden unter dem Dach einer Schule angeboten.</a:t>
            </a:r>
          </a:p>
          <a:p>
            <a:pPr marL="285750" indent="-285750">
              <a:buFontTx/>
              <a:buChar char="•"/>
            </a:pPr>
            <a:r>
              <a:rPr lang="de-DE" altLang="de-DE" sz="2000" dirty="0">
                <a:solidFill>
                  <a:srgbClr val="22228B"/>
                </a:solidFill>
              </a:rPr>
              <a:t>Entsprechend können dort auch alle Abschlüsse der Sekundar-stufe I erreicht werden.</a:t>
            </a:r>
          </a:p>
          <a:p>
            <a:pPr marL="285750" indent="-285750">
              <a:buFontTx/>
              <a:buChar char="•"/>
            </a:pPr>
            <a:r>
              <a:rPr lang="de-DE" altLang="de-DE" sz="2000" dirty="0">
                <a:solidFill>
                  <a:srgbClr val="22228B"/>
                </a:solidFill>
              </a:rPr>
              <a:t>Der Unterricht findet in den jeweiligen Schulzweigen bildungs-gangbezogen statt (Hauptschulzweig, Realschulzweig, Gymnasialzweig).</a:t>
            </a:r>
          </a:p>
          <a:p>
            <a:pPr marL="285750" indent="-285750">
              <a:buFontTx/>
              <a:buChar char="•"/>
            </a:pPr>
            <a:r>
              <a:rPr lang="de-DE" altLang="de-DE" sz="2000" dirty="0">
                <a:solidFill>
                  <a:srgbClr val="22228B"/>
                </a:solidFill>
              </a:rPr>
              <a:t>Der Wechsel des Bildungsgangs kann ohne Schulwechsel erfolgen.</a:t>
            </a:r>
            <a:endParaRPr lang="de-DE" altLang="de-DE" b="1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 marL="285750" indent="-285750" algn="just"/>
            <a:endParaRPr lang="de-DE" altLang="de-DE" dirty="0"/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7772400" cy="503238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Schulform Gymnasium</a:t>
            </a:r>
          </a:p>
        </p:txBody>
      </p:sp>
      <p:sp>
        <p:nvSpPr>
          <p:cNvPr id="6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sp>
        <p:nvSpPr>
          <p:cNvPr id="43" name="Inhaltsplatzhalter 2"/>
          <p:cNvSpPr>
            <a:spLocks noGrp="1"/>
          </p:cNvSpPr>
          <p:nvPr>
            <p:ph idx="1"/>
          </p:nvPr>
        </p:nvSpPr>
        <p:spPr>
          <a:xfrm>
            <a:off x="531813" y="1268413"/>
            <a:ext cx="7772400" cy="5040312"/>
          </a:xfrm>
        </p:spPr>
        <p:txBody>
          <a:bodyPr/>
          <a:lstStyle/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Der Unterricht ist so ausgerichtet, dass Schülerinnen und Schüler in der Mittelstufe zum studienqualifizierenden Bildungsgang der gymnasialen Oberstufe hingeführt werden.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Es muss aber auch eine praxisbezogene Grundbildung und eine Hinführung zur Arbeits- und Wirtschaftswelt erfolgen, die zum direkten Wechsel in berufsqualifizierende Bildungsgänge nach der Mittelstufe befähigt.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Erste und zweite Fremdsprache sind verpflichtend und haben mit Blick auf die Versetzungsentscheidung den Stellenwert eines Hauptfaches. Eine dritte Fremdsprache ist möglich.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chemeClr val="accent6">
                    <a:lumMod val="75000"/>
                  </a:schemeClr>
                </a:solidFill>
              </a:rPr>
              <a:t>Im Wahlunterricht können Schwerpunktsetzungen für ein eigenes Schulprofil erfolgen, die Schülerinnen und Schülern die Ausprägung von Fähigkeiten und Neigungen ermöglichen.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76635-D5A9-465C-8963-F28AAEC7C5C2}" type="datetime2">
              <a:rPr lang="de-DE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889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Schulformen in der Sekundarstufe I</a:t>
            </a:r>
          </a:p>
        </p:txBody>
      </p:sp>
      <p:sp>
        <p:nvSpPr>
          <p:cNvPr id="6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grpSp>
        <p:nvGrpSpPr>
          <p:cNvPr id="32773" name="Gruppieren 1"/>
          <p:cNvGrpSpPr>
            <a:grpSpLocks/>
          </p:cNvGrpSpPr>
          <p:nvPr/>
        </p:nvGrpSpPr>
        <p:grpSpPr bwMode="auto">
          <a:xfrm>
            <a:off x="635000" y="1092200"/>
            <a:ext cx="7594600" cy="5216525"/>
            <a:chOff x="634477" y="1091779"/>
            <a:chExt cx="7595090" cy="5216946"/>
          </a:xfrm>
        </p:grpSpPr>
        <p:sp>
          <p:nvSpPr>
            <p:cNvPr id="10" name="Rechteck 9"/>
            <p:cNvSpPr/>
            <p:nvPr/>
          </p:nvSpPr>
          <p:spPr>
            <a:xfrm>
              <a:off x="2601517" y="1425181"/>
              <a:ext cx="2711625" cy="34927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bg1"/>
                  </a:solidFill>
                </a:rPr>
                <a:t>Mittlerer Abschluss</a:t>
              </a:r>
            </a:p>
          </p:txBody>
        </p:sp>
        <p:sp>
          <p:nvSpPr>
            <p:cNvPr id="12" name="Rechteck 11"/>
            <p:cNvSpPr/>
            <p:nvPr/>
          </p:nvSpPr>
          <p:spPr>
            <a:xfrm>
              <a:off x="5514767" y="1845903"/>
              <a:ext cx="2710038" cy="34927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bg1"/>
                  </a:solidFill>
                </a:rPr>
                <a:t>Hauptschulabschluss</a:t>
              </a:r>
            </a:p>
          </p:txBody>
        </p:sp>
        <p:sp>
          <p:nvSpPr>
            <p:cNvPr id="68" name="Rechteck 67"/>
            <p:cNvSpPr/>
            <p:nvPr/>
          </p:nvSpPr>
          <p:spPr>
            <a:xfrm>
              <a:off x="636065" y="5961035"/>
              <a:ext cx="7593502" cy="3476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2000" dirty="0">
                  <a:solidFill>
                    <a:schemeClr val="accent6">
                      <a:lumMod val="75000"/>
                    </a:schemeClr>
                  </a:solidFill>
                </a:rPr>
                <a:t>Grundschule</a:t>
              </a:r>
            </a:p>
          </p:txBody>
        </p:sp>
        <p:sp>
          <p:nvSpPr>
            <p:cNvPr id="75" name="Rechteck 74"/>
            <p:cNvSpPr/>
            <p:nvPr/>
          </p:nvSpPr>
          <p:spPr bwMode="auto">
            <a:xfrm>
              <a:off x="642416" y="5445055"/>
              <a:ext cx="1782877" cy="51598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800" dirty="0"/>
                <a:t>Gymnasialer Bildungsgang</a:t>
              </a:r>
            </a:p>
          </p:txBody>
        </p:sp>
        <p:sp>
          <p:nvSpPr>
            <p:cNvPr id="76" name="Rechteck 75"/>
            <p:cNvSpPr/>
            <p:nvPr/>
          </p:nvSpPr>
          <p:spPr bwMode="auto">
            <a:xfrm>
              <a:off x="2614218" y="5446643"/>
              <a:ext cx="2711625" cy="51439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800" dirty="0"/>
                <a:t>Realschulbildungsgang</a:t>
              </a:r>
            </a:p>
          </p:txBody>
        </p:sp>
        <p:sp>
          <p:nvSpPr>
            <p:cNvPr id="77" name="Rechteck 76"/>
            <p:cNvSpPr/>
            <p:nvPr/>
          </p:nvSpPr>
          <p:spPr bwMode="auto">
            <a:xfrm>
              <a:off x="5519530" y="5446643"/>
              <a:ext cx="2710037" cy="51439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800" dirty="0"/>
                <a:t>Hauptschulbildungsgang</a:t>
              </a:r>
            </a:p>
          </p:txBody>
        </p:sp>
        <p:sp>
          <p:nvSpPr>
            <p:cNvPr id="78" name="Rechteck 77"/>
            <p:cNvSpPr/>
            <p:nvPr/>
          </p:nvSpPr>
          <p:spPr bwMode="auto">
            <a:xfrm>
              <a:off x="5972780" y="2261552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 Haupt- und Realschule</a:t>
              </a:r>
            </a:p>
          </p:txBody>
        </p:sp>
        <p:sp>
          <p:nvSpPr>
            <p:cNvPr id="79" name="Rechteck 78"/>
            <p:cNvSpPr/>
            <p:nvPr/>
          </p:nvSpPr>
          <p:spPr bwMode="auto">
            <a:xfrm>
              <a:off x="5520247" y="2261708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Hauptschule</a:t>
              </a:r>
            </a:p>
          </p:txBody>
        </p:sp>
        <p:sp>
          <p:nvSpPr>
            <p:cNvPr id="80" name="Rechteck 79"/>
            <p:cNvSpPr/>
            <p:nvPr/>
          </p:nvSpPr>
          <p:spPr bwMode="auto">
            <a:xfrm>
              <a:off x="6420361" y="2261552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endParaRPr lang="de-DE" sz="2000" dirty="0"/>
            </a:p>
          </p:txBody>
        </p:sp>
        <p:sp>
          <p:nvSpPr>
            <p:cNvPr id="81" name="Rechteck 80"/>
            <p:cNvSpPr/>
            <p:nvPr/>
          </p:nvSpPr>
          <p:spPr bwMode="auto">
            <a:xfrm>
              <a:off x="6873961" y="2261552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Koop. Gesamtschule</a:t>
              </a:r>
            </a:p>
          </p:txBody>
        </p:sp>
        <p:sp>
          <p:nvSpPr>
            <p:cNvPr id="82" name="Rechteck 81"/>
            <p:cNvSpPr/>
            <p:nvPr/>
          </p:nvSpPr>
          <p:spPr bwMode="auto">
            <a:xfrm>
              <a:off x="7318389" y="2261552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83" name="Rechteck 82"/>
            <p:cNvSpPr/>
            <p:nvPr/>
          </p:nvSpPr>
          <p:spPr bwMode="auto">
            <a:xfrm>
              <a:off x="7771989" y="2261552"/>
              <a:ext cx="453600" cy="31860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  <p:sp>
          <p:nvSpPr>
            <p:cNvPr id="84" name="Rechteck 83"/>
            <p:cNvSpPr/>
            <p:nvPr/>
          </p:nvSpPr>
          <p:spPr bwMode="auto">
            <a:xfrm>
              <a:off x="4874896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  <p:sp>
          <p:nvSpPr>
            <p:cNvPr id="85" name="Rechteck 84"/>
            <p:cNvSpPr/>
            <p:nvPr/>
          </p:nvSpPr>
          <p:spPr bwMode="auto">
            <a:xfrm>
              <a:off x="4421296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86" name="Rechteck 85"/>
            <p:cNvSpPr/>
            <p:nvPr/>
          </p:nvSpPr>
          <p:spPr bwMode="auto">
            <a:xfrm>
              <a:off x="3969862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Koop. Gesamtschule</a:t>
              </a:r>
            </a:p>
          </p:txBody>
        </p:sp>
        <p:sp>
          <p:nvSpPr>
            <p:cNvPr id="87" name="Rechteck 86"/>
            <p:cNvSpPr/>
            <p:nvPr/>
          </p:nvSpPr>
          <p:spPr bwMode="auto">
            <a:xfrm>
              <a:off x="3516262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endParaRPr lang="de-DE" sz="2000" dirty="0"/>
            </a:p>
          </p:txBody>
        </p:sp>
        <p:sp>
          <p:nvSpPr>
            <p:cNvPr id="88" name="Rechteck 87"/>
            <p:cNvSpPr/>
            <p:nvPr/>
          </p:nvSpPr>
          <p:spPr bwMode="auto">
            <a:xfrm>
              <a:off x="3069464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Haupt- und Realschule</a:t>
              </a:r>
            </a:p>
          </p:txBody>
        </p:sp>
        <p:sp>
          <p:nvSpPr>
            <p:cNvPr id="89" name="Rechteck 88"/>
            <p:cNvSpPr/>
            <p:nvPr/>
          </p:nvSpPr>
          <p:spPr bwMode="auto">
            <a:xfrm>
              <a:off x="2614835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Realschule</a:t>
              </a:r>
            </a:p>
          </p:txBody>
        </p:sp>
        <p:sp>
          <p:nvSpPr>
            <p:cNvPr id="90" name="Rechteck 89"/>
            <p:cNvSpPr/>
            <p:nvPr/>
          </p:nvSpPr>
          <p:spPr bwMode="auto">
            <a:xfrm>
              <a:off x="1972071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Förderschule</a:t>
              </a:r>
            </a:p>
          </p:txBody>
        </p:sp>
        <p:sp>
          <p:nvSpPr>
            <p:cNvPr id="91" name="Rechteck 90"/>
            <p:cNvSpPr/>
            <p:nvPr/>
          </p:nvSpPr>
          <p:spPr bwMode="auto">
            <a:xfrm>
              <a:off x="1521293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2000" dirty="0"/>
                <a:t>Integrierte Gesamtschule</a:t>
              </a:r>
            </a:p>
          </p:txBody>
        </p:sp>
        <p:sp>
          <p:nvSpPr>
            <p:cNvPr id="92" name="Rechteck 91"/>
            <p:cNvSpPr/>
            <p:nvPr/>
          </p:nvSpPr>
          <p:spPr bwMode="auto">
            <a:xfrm>
              <a:off x="1074950" y="1844824"/>
              <a:ext cx="453600" cy="3601976"/>
            </a:xfrm>
            <a:prstGeom prst="rect">
              <a:avLst/>
            </a:prstGeom>
            <a:solidFill>
              <a:schemeClr val="accent6">
                <a:lumMod val="75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eaLnBrk="1" hangingPunct="1">
                <a:defRPr/>
              </a:pPr>
              <a:r>
                <a:rPr lang="de-DE" sz="2000" dirty="0"/>
                <a:t> Koop. Gesamtschule G8  (G9)  </a:t>
              </a:r>
            </a:p>
          </p:txBody>
        </p:sp>
        <p:sp>
          <p:nvSpPr>
            <p:cNvPr id="93" name="Rechteck 92"/>
            <p:cNvSpPr/>
            <p:nvPr/>
          </p:nvSpPr>
          <p:spPr bwMode="auto">
            <a:xfrm>
              <a:off x="634477" y="1846800"/>
              <a:ext cx="453600" cy="3603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eaLnBrk="1" hangingPunct="1">
                <a:defRPr/>
              </a:pPr>
              <a:r>
                <a:rPr lang="de-DE" sz="1200" dirty="0"/>
                <a:t>            </a:t>
              </a:r>
              <a:r>
                <a:rPr lang="de-DE" sz="2000" dirty="0"/>
                <a:t>Gymnasium G8          (G9)           </a:t>
              </a:r>
            </a:p>
          </p:txBody>
        </p:sp>
        <p:cxnSp>
          <p:nvCxnSpPr>
            <p:cNvPr id="48" name="Gerade Verbindung 47"/>
            <p:cNvCxnSpPr/>
            <p:nvPr/>
          </p:nvCxnSpPr>
          <p:spPr>
            <a:xfrm>
              <a:off x="655116" y="2492067"/>
              <a:ext cx="892233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/>
            <p:nvPr/>
          </p:nvCxnSpPr>
          <p:spPr>
            <a:xfrm>
              <a:off x="653528" y="1857016"/>
              <a:ext cx="892233" cy="0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Gerade Verbindung 51"/>
            <p:cNvCxnSpPr/>
            <p:nvPr/>
          </p:nvCxnSpPr>
          <p:spPr>
            <a:xfrm flipV="1">
              <a:off x="642416" y="1845903"/>
              <a:ext cx="0" cy="64616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/>
          </p:nvCxnSpPr>
          <p:spPr>
            <a:xfrm flipV="1">
              <a:off x="1086944" y="1845903"/>
              <a:ext cx="0" cy="64616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9" name="Gerade Verbindung 58"/>
            <p:cNvCxnSpPr/>
            <p:nvPr/>
          </p:nvCxnSpPr>
          <p:spPr>
            <a:xfrm flipV="1">
              <a:off x="1518772" y="1845903"/>
              <a:ext cx="0" cy="646164"/>
            </a:xfrm>
            <a:prstGeom prst="line">
              <a:avLst/>
            </a:prstGeom>
            <a:ln w="12700">
              <a:prstDash val="dash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38" name="Rechteck 37"/>
            <p:cNvSpPr/>
            <p:nvPr/>
          </p:nvSpPr>
          <p:spPr>
            <a:xfrm>
              <a:off x="634477" y="1091779"/>
              <a:ext cx="1795579" cy="68109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de-DE" sz="1600" dirty="0">
                  <a:solidFill>
                    <a:schemeClr val="bg1"/>
                  </a:solidFill>
                </a:rPr>
                <a:t> Erwerb des Abschlusses am Ende der Sek II</a:t>
              </a:r>
            </a:p>
          </p:txBody>
        </p:sp>
      </p:grpSp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531813" y="838200"/>
            <a:ext cx="7772400" cy="1146175"/>
          </a:xfrm>
        </p:spPr>
        <p:txBody>
          <a:bodyPr/>
          <a:lstStyle/>
          <a:p>
            <a:pPr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</a:rPr>
              <a:t>Bildungsgänge und Schulformen – Was ist der Unterschied?</a:t>
            </a:r>
          </a:p>
        </p:txBody>
      </p:sp>
      <p:sp>
        <p:nvSpPr>
          <p:cNvPr id="18435" name="Inhaltsplatzhalter 2"/>
          <p:cNvSpPr>
            <a:spLocks noGrp="1"/>
          </p:cNvSpPr>
          <p:nvPr>
            <p:ph idx="1"/>
          </p:nvPr>
        </p:nvSpPr>
        <p:spPr>
          <a:xfrm>
            <a:off x="531813" y="1979613"/>
            <a:ext cx="7772400" cy="4114800"/>
          </a:xfrm>
        </p:spPr>
        <p:txBody>
          <a:bodyPr/>
          <a:lstStyle/>
          <a:p>
            <a:pPr marL="0" indent="0"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In der Sekundarstufe I gibt es drei Bildungsgänge, die zu </a:t>
            </a:r>
            <a:endParaRPr lang="de-DE" altLang="de-DE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defRPr/>
            </a:pP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</a:rPr>
              <a:t>verschiedenen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Abschlüssen führen: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Hauptschulbildungsgang 	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	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Hauptschulabschluss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Realschulbildungsgang 	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	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Mittlerer Abschluss 						(Realschulabschluss)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Gymnasialer Bildungsgang 	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 	Allgemeine Hochschulreife 					(Abitur)</a:t>
            </a:r>
          </a:p>
          <a:p>
            <a:pPr marL="0" indent="0"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Es gibt unterschiedliche Schulformen, an denen diese </a:t>
            </a:r>
            <a:endParaRPr lang="de-DE" altLang="de-DE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defRPr/>
            </a:pP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</a:rPr>
              <a:t>Bildungsgänge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durchlaufen und die entsprechenden Abschlüsse erworben werden können.</a:t>
            </a:r>
          </a:p>
          <a:p>
            <a:pPr>
              <a:defRPr/>
            </a:pPr>
            <a:endParaRPr lang="de-DE" altLang="de-DE" sz="2000" dirty="0"/>
          </a:p>
          <a:p>
            <a:pPr marL="0" indent="0">
              <a:defRPr/>
            </a:pPr>
            <a:endParaRPr lang="de-DE" altLang="de-DE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777957-24ED-4E7B-A1EC-6A966CC4AA70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Härtefallregel: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Tx/>
              <a:buChar char="-"/>
            </a:pPr>
            <a:r>
              <a:rPr lang="de-DE" dirty="0" smtClean="0"/>
              <a:t>Beim Vorliegen besonderer sozialer Umstände oder medizinischen Gründen ( in beiden Fällen bedarf es entsprechender Atteste zum Beispiel vom Jugend</a:t>
            </a:r>
            <a:r>
              <a:rPr lang="de-DE" u="sng" dirty="0" smtClean="0"/>
              <a:t>mediznischen</a:t>
            </a:r>
            <a:r>
              <a:rPr lang="de-DE" dirty="0" smtClean="0"/>
              <a:t> Dienst)  </a:t>
            </a:r>
          </a:p>
          <a:p>
            <a:pPr lvl="0">
              <a:buFontTx/>
              <a:buChar char="-"/>
            </a:pPr>
            <a:r>
              <a:rPr lang="de-DE" dirty="0" smtClean="0"/>
              <a:t>Ein nachreichen der Unterlagen ist nicht möglich</a:t>
            </a:r>
            <a:endParaRPr lang="de-DE" dirty="0"/>
          </a:p>
          <a:p>
            <a:r>
              <a:rPr lang="de-DE" b="1" dirty="0"/>
              <a:t> </a:t>
            </a:r>
            <a:endParaRPr lang="de-DE" dirty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7FF8C-081B-411A-BC79-A916645FC391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Hessisches Kultusministerium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2254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38200"/>
            <a:ext cx="7772400" cy="718592"/>
          </a:xfrm>
        </p:spPr>
        <p:txBody>
          <a:bodyPr/>
          <a:lstStyle/>
          <a:p>
            <a:r>
              <a:rPr lang="de-DE" dirty="0" smtClean="0"/>
              <a:t>Schwerpunktschulen in Frankfurt am Main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1813" y="1644104"/>
            <a:ext cx="7772400" cy="4451896"/>
          </a:xfrm>
        </p:spPr>
        <p:txBody>
          <a:bodyPr/>
          <a:lstStyle/>
          <a:p>
            <a:r>
              <a:rPr lang="de-DE" dirty="0" smtClean="0"/>
              <a:t>Musik : Bettinaschule, Carl-Schurz- Schule, Elisabethenschule, Goethe- Gymnasium, Gymnasium Nord, Helmholzschule, Leibnizschule, Lessing- Gymnasium, Schule am Ried, Wöhlerschule ;</a:t>
            </a:r>
          </a:p>
          <a:p>
            <a:r>
              <a:rPr lang="de-DE" dirty="0"/>
              <a:t> </a:t>
            </a:r>
            <a:r>
              <a:rPr lang="de-DE" dirty="0" smtClean="0"/>
              <a:t>     Musterschule als Zentrum zur Förderung musisch Hochbegabter</a:t>
            </a:r>
          </a:p>
          <a:p>
            <a:endParaRPr lang="de-DE" dirty="0"/>
          </a:p>
          <a:p>
            <a:r>
              <a:rPr lang="de-DE" dirty="0" smtClean="0"/>
              <a:t>Sport : Carl- von- Weinbergschule als Eliteschule des Sports ;             Schillerschule als zertifiziertes Schulsportnebenzentrum in der                        Sportart Rudern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7FF8C-081B-411A-BC79-A916645FC391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Hessisches Kultusministerium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4020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Regeln zum Losverfahren: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- Es </a:t>
            </a:r>
            <a:r>
              <a:rPr lang="de-DE" dirty="0"/>
              <a:t>wird nur gelost, wenn es mehr Bewerber als Plätze gibt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 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7FF8C-081B-411A-BC79-A916645FC391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Hessisches Kultusministerium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0521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Wir danken für Ihre Aufmerksamkeit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7FF8C-081B-411A-BC79-A916645FC391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Hessisches Kultusministerium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862825"/>
            <a:ext cx="5421982" cy="406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4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el 1"/>
          <p:cNvSpPr>
            <a:spLocks noGrp="1"/>
          </p:cNvSpPr>
          <p:nvPr>
            <p:ph type="title"/>
          </p:nvPr>
        </p:nvSpPr>
        <p:spPr>
          <a:xfrm>
            <a:off x="531813" y="838200"/>
            <a:ext cx="7772400" cy="1146175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sz="235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Die rechtlichen Bestimmungen zum Übergang in die weiterführenden Schulen finden Sie zum Nachlesen:</a:t>
            </a:r>
            <a:endParaRPr lang="de-DE" altLang="de-DE" sz="2350" u="sng" dirty="0">
              <a:solidFill>
                <a:schemeClr val="accent6">
                  <a:lumMod val="75000"/>
                </a:schemeClr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1813" y="1979613"/>
            <a:ext cx="7772400" cy="4114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Hessisches Schulgesetz (insbesondere § 70 und § 77)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Verordnung zur Gestaltung des Schulverhältnisses (insbesondere § 10 bis § 14)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Verordnung zur Ausgestaltung der Bildungsgänge und Schulformen der Grundstufe (Primarstufe) und der Mittelstufe (Sekundarstufe I) und der Abschlussprüfungen in der Mittelstufe</a:t>
            </a:r>
            <a:endParaRPr lang="de-DE" altLang="de-DE" i="1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0" indent="0" eaLnBrk="1" hangingPunct="1">
              <a:defRPr/>
            </a:pPr>
            <a:endParaRPr lang="de-DE" altLang="de-DE" sz="2000" i="1" dirty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0" indent="0" eaLnBrk="1" hangingPunct="1"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Fundstelle: www.kultusministerium.hessen.de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Inhaltsplatzhalter 2"/>
          <p:cNvSpPr>
            <a:spLocks noGrp="1"/>
          </p:cNvSpPr>
          <p:nvPr>
            <p:ph idx="1"/>
          </p:nvPr>
        </p:nvSpPr>
        <p:spPr>
          <a:xfrm>
            <a:off x="533400" y="1773238"/>
            <a:ext cx="7772400" cy="4321175"/>
          </a:xfrm>
        </p:spPr>
        <p:txBody>
          <a:bodyPr/>
          <a:lstStyle/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rgbClr val="FF0000"/>
                </a:solidFill>
                <a:cs typeface="Arial" charset="0"/>
              </a:rPr>
              <a:t>Sie entscheiden als Eltern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am Ende der Grundschulzeit (im 2. Halbjahr der Jahrgangsstufe 4) darüber, </a:t>
            </a:r>
            <a:r>
              <a:rPr lang="de-DE" altLang="de-DE" sz="2000" dirty="0">
                <a:solidFill>
                  <a:srgbClr val="FF0000"/>
                </a:solidFill>
                <a:cs typeface="Arial" charset="0"/>
              </a:rPr>
              <a:t>welchen Bildungsgang der weiterführenden Schule Sie für Ihr Kind wählen.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Sie können darüber hinaus auch Wahlwünsche für Schulformen und auch für bestimmte Schulen angeben.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rgbClr val="FF0000"/>
                </a:solidFill>
                <a:cs typeface="Arial" charset="0"/>
              </a:rPr>
              <a:t>Ein gesetzlicher Anspruch kann aber nur für den gewünschten Bildungsgang garantiert werden.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Es wird zwar versucht, so viele Wahlwünsche wie möglich auch für die Schulformen und die konkret gewünschte Schule zu erfüllen, dies kann allerdings nicht in allen Fällen gelingen.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0" indent="0" eaLnBrk="1" hangingPunct="1">
              <a:spcAft>
                <a:spcPts val="1000"/>
              </a:spcAft>
              <a:defRPr/>
            </a:pPr>
            <a:endParaRPr lang="de-DE" altLang="de-DE" dirty="0"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7172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Die Entscheidung für einen Bildungsgang der weiterführenden Schulen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531813" y="838200"/>
            <a:ext cx="7772400" cy="1144588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Wie geht es weiter nach der Grundschule?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531813" y="1979613"/>
            <a:ext cx="7772400" cy="4114800"/>
          </a:xfrm>
        </p:spPr>
        <p:txBody>
          <a:bodyPr/>
          <a:lstStyle/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Auf den Bildungsgang der Grundschule bauen die drei </a:t>
            </a: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Bildungsgänge der Sekundarstufe I (Mittelstufe) auf.</a:t>
            </a: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b="1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endParaRPr lang="de-DE" altLang="de-DE" sz="2000" b="1" dirty="0">
              <a:cs typeface="Arial" charset="0"/>
            </a:endParaRP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</a:rPr>
              <a:t>Nach der Jahrgangsstufe 4 wechselt Ihr Kind nun in eine</a:t>
            </a:r>
          </a:p>
          <a:p>
            <a:pPr marL="0" indent="0" algn="ctr" eaLnBrk="1" hangingPunct="1">
              <a:lnSpc>
                <a:spcPts val="2600"/>
              </a:lnSpc>
              <a:spcAft>
                <a:spcPts val="600"/>
              </a:spcAft>
              <a:buClr>
                <a:schemeClr val="tx2"/>
              </a:buClr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</a:rPr>
              <a:t> weiterführende Schule.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900113" y="2932113"/>
          <a:ext cx="7200900" cy="129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9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6987">
                <a:tc>
                  <a:txBody>
                    <a:bodyPr/>
                    <a:lstStyle/>
                    <a:p>
                      <a:pPr algn="ctr"/>
                      <a:endParaRPr lang="de-DE" sz="2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Hauptschul-</a:t>
                      </a:r>
                    </a:p>
                    <a:p>
                      <a:pPr algn="ctr"/>
                      <a:r>
                        <a:rPr lang="de-DE" sz="20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Realschul-</a:t>
                      </a: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Gymnasialer</a:t>
                      </a:r>
                    </a:p>
                    <a:p>
                      <a:pPr algn="ctr"/>
                      <a:r>
                        <a:rPr lang="de-DE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Bildungsgang</a:t>
                      </a:r>
                    </a:p>
                  </a:txBody>
                  <a:tcPr marL="91445" marR="91445" marT="45762" marB="45762">
                    <a:solidFill>
                      <a:schemeClr val="accent6">
                        <a:lumMod val="75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Termine / Ablauf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1813" y="1268760"/>
            <a:ext cx="7772400" cy="5040560"/>
          </a:xfrm>
        </p:spPr>
        <p:txBody>
          <a:bodyPr/>
          <a:lstStyle/>
          <a:p>
            <a:r>
              <a:rPr lang="de-DE" dirty="0" smtClean="0"/>
              <a:t>- Dezember </a:t>
            </a:r>
            <a:r>
              <a:rPr lang="de-DE" dirty="0" smtClean="0"/>
              <a:t>2025 </a:t>
            </a:r>
            <a:r>
              <a:rPr lang="de-DE" dirty="0" smtClean="0"/>
              <a:t>– Februar </a:t>
            </a:r>
            <a:r>
              <a:rPr lang="de-DE" dirty="0" smtClean="0"/>
              <a:t>2026   </a:t>
            </a:r>
            <a:r>
              <a:rPr lang="de-DE" dirty="0" smtClean="0"/>
              <a:t>Tage der offenen Tür / Informationsveranstaltungen der weiterführenden Schulen ( </a:t>
            </a:r>
            <a:r>
              <a:rPr lang="de-DE" dirty="0" smtClean="0"/>
              <a:t>Termine per Mail über die Elternvertreter)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bis </a:t>
            </a:r>
            <a:r>
              <a:rPr lang="de-DE" dirty="0" smtClean="0"/>
              <a:t>25. </a:t>
            </a:r>
            <a:r>
              <a:rPr lang="de-DE" dirty="0" smtClean="0"/>
              <a:t>Februar </a:t>
            </a:r>
            <a:r>
              <a:rPr lang="de-DE" dirty="0" smtClean="0"/>
              <a:t>2026 </a:t>
            </a:r>
            <a:r>
              <a:rPr lang="de-DE" dirty="0" smtClean="0"/>
              <a:t>Beratungsgespräche bei der Klassenleitung</a:t>
            </a:r>
          </a:p>
          <a:p>
            <a:pPr>
              <a:buFontTx/>
              <a:buChar char="-"/>
            </a:pPr>
            <a:r>
              <a:rPr lang="de-DE" dirty="0" smtClean="0"/>
              <a:t>bis </a:t>
            </a:r>
            <a:r>
              <a:rPr lang="de-DE" dirty="0" smtClean="0"/>
              <a:t>26.Februar 2026  </a:t>
            </a:r>
            <a:r>
              <a:rPr lang="de-DE" dirty="0" smtClean="0"/>
              <a:t>Abgabe der Anmeldeunterlagen bei der Klassenleitung mit Überprüfung auf Vollständigkeit durch die </a:t>
            </a:r>
            <a:r>
              <a:rPr lang="de-DE" dirty="0" smtClean="0"/>
              <a:t>Klassenleitung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( </a:t>
            </a:r>
            <a:r>
              <a:rPr lang="de-DE" dirty="0" smtClean="0"/>
              <a:t>bis 5.03.2025 </a:t>
            </a:r>
            <a:r>
              <a:rPr lang="de-DE" dirty="0" smtClean="0"/>
              <a:t>zentrale Weiterleitung der Anmeldeunterlagen von der Ebelfeldschule an die Erstwunschschule)</a:t>
            </a:r>
          </a:p>
          <a:p>
            <a:pPr>
              <a:buFontTx/>
              <a:buChar char="-"/>
            </a:pPr>
            <a:r>
              <a:rPr lang="de-DE" dirty="0" smtClean="0"/>
              <a:t>Erneutes Beratungsangebot bei vorliegendem Widerspruch durch die Schule</a:t>
            </a:r>
          </a:p>
          <a:p>
            <a:pPr>
              <a:buFontTx/>
              <a:buChar char="-"/>
            </a:pPr>
            <a:r>
              <a:rPr lang="de-DE" dirty="0" smtClean="0"/>
              <a:t>Bis </a:t>
            </a:r>
            <a:r>
              <a:rPr lang="de-DE" dirty="0" smtClean="0"/>
              <a:t>Mitte Juni 2026 </a:t>
            </a:r>
            <a:r>
              <a:rPr lang="de-DE" dirty="0" smtClean="0"/>
              <a:t>Rückmeldung der aufnehmenden Schule per Post </a:t>
            </a:r>
            <a:r>
              <a:rPr lang="de-DE" dirty="0" smtClean="0"/>
              <a:t>direkt nach </a:t>
            </a:r>
            <a:r>
              <a:rPr lang="de-DE" dirty="0" smtClean="0"/>
              <a:t>Hause</a:t>
            </a:r>
          </a:p>
          <a:p>
            <a:pPr>
              <a:buFontTx/>
              <a:buChar char="-"/>
            </a:pPr>
            <a:endParaRPr lang="de-DE" dirty="0" smtClean="0"/>
          </a:p>
          <a:p>
            <a:pPr>
              <a:buFontTx/>
              <a:buChar char="-"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7FF8C-081B-411A-BC79-A916645FC391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Hessisches Kultusministerium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1152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Inhaltsplatzhalter 2"/>
          <p:cNvSpPr>
            <a:spLocks noGrp="1"/>
          </p:cNvSpPr>
          <p:nvPr>
            <p:ph idx="1"/>
          </p:nvPr>
        </p:nvSpPr>
        <p:spPr>
          <a:xfrm>
            <a:off x="533400" y="1979613"/>
            <a:ext cx="7772400" cy="4114800"/>
          </a:xfrm>
        </p:spPr>
        <p:txBody>
          <a:bodyPr/>
          <a:lstStyle/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Sie erhalten von der Grundschule die Einladung zu einem persönlichen Beratungsgespräch.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Bei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diesem </a:t>
            </a:r>
            <a:r>
              <a:rPr lang="de-DE" altLang="de-DE" sz="2000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Beratungsgespräch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</a:t>
            </a: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erhalten Sie auf Wunsch auch Unterstützung beim Ausfüllen des Anmeldeformular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für die weiterführenden </a:t>
            </a: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Schulen. </a:t>
            </a: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Auf diesem Formular </a:t>
            </a:r>
            <a:r>
              <a:rPr lang="de-DE" altLang="de-DE" sz="2000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wählen Sie </a:t>
            </a:r>
            <a:r>
              <a:rPr lang="de-DE" altLang="de-DE" sz="2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einen </a:t>
            </a:r>
            <a:r>
              <a:rPr lang="de-DE" altLang="de-DE" sz="2000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der drei Bildungsgänge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für Ihr Kind aus.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Außerdem tragen Sie auf dem Formular ein, </a:t>
            </a:r>
            <a:r>
              <a:rPr lang="de-DE" altLang="de-DE" sz="2000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welche Schulform und welche Schule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Sie für Ihr Kind vorrangig wünschen.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8196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Welche Unterstützung bekommen Eltern bei der Entscheidung von der Schule? 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Inhaltsplatzhalter 2"/>
          <p:cNvSpPr>
            <a:spLocks noGrp="1"/>
          </p:cNvSpPr>
          <p:nvPr>
            <p:ph idx="1"/>
          </p:nvPr>
        </p:nvSpPr>
        <p:spPr>
          <a:xfrm>
            <a:off x="533400" y="1979613"/>
            <a:ext cx="7772400" cy="4114800"/>
          </a:xfrm>
        </p:spPr>
        <p:txBody>
          <a:bodyPr/>
          <a:lstStyle/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In diesem Fall werden Sie von der Schule zeitnah schriftlich informiert.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Die Begründung wird Ihnen schriftlich erläutert.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Außerdem erhalten Sie ein Angebot für ein weiteres Beratungs-gespräch in der Schule.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Wenn Sie an Ihrer Wahl des Bildungsganges festhalten wollen, teilen Sie dies der Grundschule bis zum 5. April schriftlich mit.</a:t>
            </a:r>
          </a:p>
          <a:p>
            <a:pPr eaLnBrk="1" hangingPunct="1"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Die Entscheidung über den Bildungsgang treffen und </a:t>
            </a:r>
            <a:r>
              <a:rPr lang="de-DE" altLang="de-DE" sz="2000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verantworten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letztlich Sie als Eltern.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9220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Was geschieht, wenn Eltern einen Bildungsgang wählen, der von der Schule nicht empfohlen wird?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Inhaltsplatzhalter 2"/>
          <p:cNvSpPr>
            <a:spLocks noGrp="1"/>
          </p:cNvSpPr>
          <p:nvPr>
            <p:ph idx="1"/>
          </p:nvPr>
        </p:nvSpPr>
        <p:spPr>
          <a:xfrm>
            <a:off x="533400" y="1979613"/>
            <a:ext cx="7772400" cy="4114800"/>
          </a:xfrm>
        </p:spPr>
        <p:txBody>
          <a:bodyPr/>
          <a:lstStyle/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Alle drei Bildungsgänge der weiterführenden Schulen haben einen gemeinsamen Kernbereich an Fächern.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Sie unterscheiden sich jedoch deutlich in ihren Anforderungen.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Jedem Kind sollte der Besuch des Bildungsganges ermöglicht werden, der seinem bisherigen Leistungsstand, seiner Lern-entwicklung und seiner Arbeitshaltung am besten entspricht.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Deshalb hat die Grundschule die Aufgabe, dazu am Ende der Jahrgangsstufe 4 eine fachliche Aussage zu treffen und Sie als Eltern entsprechend zu beraten.</a:t>
            </a:r>
            <a:endParaRPr lang="de-DE" altLang="de-DE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Warum gibt die Grundschule überhaupt eine Empfehlung ab, wenn die Entscheidung über den Bildungsgang bei den Eltern liegt?</a:t>
            </a:r>
          </a:p>
          <a:p>
            <a:pPr algn="ctr" eaLnBrk="1" hangingPunct="1">
              <a:lnSpc>
                <a:spcPct val="100000"/>
              </a:lnSpc>
              <a:defRPr/>
            </a:pPr>
            <a:endParaRPr lang="de-DE" altLang="de-DE" b="1" dirty="0">
              <a:solidFill>
                <a:srgbClr val="153674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Inhaltsplatzhalter 2"/>
          <p:cNvSpPr>
            <a:spLocks noGrp="1"/>
          </p:cNvSpPr>
          <p:nvPr>
            <p:ph idx="1"/>
          </p:nvPr>
        </p:nvSpPr>
        <p:spPr>
          <a:xfrm>
            <a:off x="533400" y="1557338"/>
            <a:ext cx="7772400" cy="4751387"/>
          </a:xfrm>
        </p:spPr>
        <p:txBody>
          <a:bodyPr/>
          <a:lstStyle/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Die Grundschullehrkräfte können den b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isherigen Leistungsstand, die Lernentwicklung und die Arbeitshaltung eines Kindes </a:t>
            </a: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aufgrund ihrer täglichen Unterrichtspraxis gut beurteilen.</a:t>
            </a: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Außerdem kennen sie die unterschiedlichen Anforderungen der drei Bildungsgänge der weiterführenden Schulen.</a:t>
            </a: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Sie können deshalb gut einschätzen, ob ein Kind in einem bestimmten Bildungsgang voraussichtlich erfolgreich mitarbeiten kann.</a:t>
            </a: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r>
              <a:rPr lang="de-DE" altLang="de-DE" sz="2000" dirty="0">
                <a:solidFill>
                  <a:schemeClr val="accent6">
                    <a:lumMod val="75000"/>
                  </a:schemeClr>
                </a:solidFill>
              </a:rPr>
              <a:t>In der Rückschau auf schulische Laufbahnen von Jugendlichen zeigt sich, dass die Grundschulempfehlungen sehr zutreffend sind.</a:t>
            </a: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marL="285750" indent="-285750" eaLnBrk="1" hangingPunct="1">
              <a:spcAft>
                <a:spcPts val="1000"/>
              </a:spcAft>
              <a:buFontTx/>
              <a:buChar char="•"/>
              <a:defRPr/>
            </a:pPr>
            <a:endParaRPr lang="de-DE" altLang="de-DE" sz="2000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FAD278-A9C7-4686-88A6-BD1EDC39DE5F}" type="datetime2">
              <a:rPr lang="de-DE" smtClean="0"/>
              <a:pPr>
                <a:defRPr/>
              </a:pPr>
              <a:t>Mittwoch, 15. Oktober 2025</a:t>
            </a:fld>
            <a:endParaRPr lang="de-DE" dirty="0"/>
          </a:p>
        </p:txBody>
      </p:sp>
      <p:sp>
        <p:nvSpPr>
          <p:cNvPr id="11268" name="Rectangle 2"/>
          <p:cNvSpPr txBox="1">
            <a:spLocks noChangeArrowheads="1"/>
          </p:cNvSpPr>
          <p:nvPr/>
        </p:nvSpPr>
        <p:spPr bwMode="auto">
          <a:xfrm>
            <a:off x="533400" y="838200"/>
            <a:ext cx="77724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000"/>
              </a:lnSpc>
              <a:defRPr>
                <a:solidFill>
                  <a:srgbClr val="3333CC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lnSpc>
                <a:spcPts val="3000"/>
              </a:lnSpc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defRPr/>
            </a:pPr>
            <a:r>
              <a:rPr lang="de-DE" altLang="de-DE" b="1" dirty="0">
                <a:solidFill>
                  <a:schemeClr val="accent6">
                    <a:lumMod val="75000"/>
                  </a:schemeClr>
                </a:solidFill>
                <a:ea typeface="MS PGothic" pitchFamily="34" charset="-128"/>
                <a:cs typeface="Arial" charset="0"/>
              </a:rPr>
              <a:t>Wie zutreffend sind die Grundschulempfehlungen?</a:t>
            </a: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Hessisches Kultusministerium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1758</Words>
  <Application>Microsoft Office PowerPoint</Application>
  <PresentationFormat>Bildschirmpräsentation (4:3)</PresentationFormat>
  <Paragraphs>314</Paragraphs>
  <Slides>28</Slides>
  <Notes>23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5" baseType="lpstr">
      <vt:lpstr>MS PGothic</vt:lpstr>
      <vt:lpstr>Arial</vt:lpstr>
      <vt:lpstr>Courier New</vt:lpstr>
      <vt:lpstr>Times</vt:lpstr>
      <vt:lpstr>Times New Roman</vt:lpstr>
      <vt:lpstr>Wingdings</vt:lpstr>
      <vt:lpstr>Standarddesign</vt:lpstr>
      <vt:lpstr>Mein Kind kommt in die 5. Klasse </vt:lpstr>
      <vt:lpstr>Inhalt</vt:lpstr>
      <vt:lpstr>PowerPoint-Präsentation</vt:lpstr>
      <vt:lpstr>Wie geht es weiter nach der Grundschule?</vt:lpstr>
      <vt:lpstr>Termine / Ablauf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Bildungsgänge </vt:lpstr>
      <vt:lpstr>Der Hauptschulbildungsgang</vt:lpstr>
      <vt:lpstr>PowerPoint-Präsentation</vt:lpstr>
      <vt:lpstr>PowerPoint-Präsentation</vt:lpstr>
      <vt:lpstr>Der Realschulbildungsgang</vt:lpstr>
      <vt:lpstr>PowerPoint-Präsentation</vt:lpstr>
      <vt:lpstr>Schulform Realschule</vt:lpstr>
      <vt:lpstr>Der gymnasiale Bildungsgang</vt:lpstr>
      <vt:lpstr>Schulform integrierte Gesamtschule</vt:lpstr>
      <vt:lpstr>Schulform kooperative Gesamtschule</vt:lpstr>
      <vt:lpstr>Schulform Gymnasium</vt:lpstr>
      <vt:lpstr>Schulformen in der Sekundarstufe I</vt:lpstr>
      <vt:lpstr>Bildungsgänge und Schulformen – Was ist der Unterschied?</vt:lpstr>
      <vt:lpstr>Härtefallregel:</vt:lpstr>
      <vt:lpstr>Schwerpunktschulen in Frankfurt am Main</vt:lpstr>
      <vt:lpstr>Regeln zum Losverfahren:</vt:lpstr>
      <vt:lpstr>Wir danken für Ihre Aufmerksamkeit</vt:lpstr>
      <vt:lpstr>Die rechtlichen Bestimmungen zum Übergang in die weiterführenden Schulen finden Sie zum Nachlesen:</vt:lpstr>
    </vt:vector>
  </TitlesOfParts>
  <Company>IDS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KNL VDFKLÖHG</dc:title>
  <dc:creator>Dieter Schiffert</dc:creator>
  <cp:lastModifiedBy>Eichner, Petra</cp:lastModifiedBy>
  <cp:revision>456</cp:revision>
  <cp:lastPrinted>2017-11-03T12:15:33Z</cp:lastPrinted>
  <dcterms:created xsi:type="dcterms:W3CDTF">2004-08-18T22:53:42Z</dcterms:created>
  <dcterms:modified xsi:type="dcterms:W3CDTF">2025-10-15T10:19:52Z</dcterms:modified>
</cp:coreProperties>
</file>